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8288000" cy="10287000"/>
  <p:notesSz cx="6858000" cy="9144000"/>
  <p:embeddedFontLst>
    <p:embeddedFont>
      <p:font typeface="ABeeZee" panose="020B0604020202020204" charset="0"/>
      <p:regular r:id="rId42"/>
    </p:embeddedFont>
    <p:embeddedFont>
      <p:font typeface="ABeeZee Bold" panose="020B0604020202020204" charset="0"/>
      <p:regular r:id="rId43"/>
    </p:embeddedFont>
    <p:embeddedFont>
      <p:font typeface="Bebas Neue" panose="020B0606020202050201" pitchFamily="34" charset="0"/>
      <p:regular r:id="rId44"/>
    </p:embeddedFont>
    <p:embeddedFont>
      <p:font typeface="Bebas Neue Bold" panose="020B0604020202020204" charset="0"/>
      <p:regular r:id="rId45"/>
    </p:embeddedFont>
    <p:embeddedFont>
      <p:font typeface="Bungee" panose="020B060402020202020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K Modular" panose="020B0604020202020204" charset="0"/>
      <p:regular r:id="rId51"/>
    </p:embeddedFont>
    <p:embeddedFont>
      <p:font typeface="Lovelace" panose="020B0604020202020204" charset="0"/>
      <p:regular r:id="rId52"/>
    </p:embeddedFont>
    <p:embeddedFont>
      <p:font typeface="Neue Einstellung Bold" panose="020B0604020202020204" charset="0"/>
      <p:regular r:id="rId53"/>
    </p:embeddedFont>
    <p:embeddedFont>
      <p:font typeface="Open Sans" panose="020B0606030504020204" pitchFamily="34" charset="0"/>
      <p:regular r:id="rId54"/>
    </p:embeddedFont>
    <p:embeddedFont>
      <p:font typeface="Open Sans Bold" panose="020B0806030504020204" charset="0"/>
      <p:regular r:id="rId55"/>
    </p:embeddedFont>
    <p:embeddedFont>
      <p:font typeface="Open Sans Extra Bold" panose="020B0604020202020204" charset="0"/>
      <p:regular r:id="rId56"/>
    </p:embeddedFont>
    <p:embeddedFont>
      <p:font typeface="Open Sans Light" panose="020B0306030504020204" pitchFamily="34" charset="0"/>
      <p:regular r:id="rId57"/>
    </p:embeddedFont>
    <p:embeddedFont>
      <p:font typeface="Open Sans Light Bold" panose="020B0604020202020204" charset="0"/>
      <p:regular r:id="rId58"/>
    </p:embeddedFont>
    <p:embeddedFont>
      <p:font typeface="Open Sauce" panose="020B0604020202020204" charset="0"/>
      <p:regular r:id="rId59"/>
    </p:embeddedFont>
    <p:embeddedFont>
      <p:font typeface="Open Sauce SemiBold Bold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41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24573" y="5427916"/>
            <a:ext cx="12058022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19175"/>
            <a:ext cx="1464232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933471" y="9248775"/>
            <a:ext cx="625304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874360" y="749150"/>
            <a:ext cx="559101" cy="5591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6E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538665"/>
            <a:ext cx="14953666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DESIGN AND ANALYSIS OF ALGORITHMS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22664"/>
            <a:ext cx="515690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96E63"/>
                </a:solidFill>
                <a:latin typeface="ABeeZee"/>
              </a:rPr>
              <a:t>END SEMISTER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031605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6607" y="5599366"/>
            <a:ext cx="1256860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6000">
                <a:solidFill>
                  <a:srgbClr val="F8A9AD"/>
                </a:solidFill>
                <a:latin typeface="Neue Einstellung Bold"/>
              </a:rPr>
              <a:t>CONNECTED COMPONENTS AND RELATED ALGORITHMS USING LINEAR ALGEBRA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22" r="14911" b="8275"/>
          <a:stretch>
            <a:fillRect/>
          </a:stretch>
        </p:blipFill>
        <p:spPr>
          <a:xfrm>
            <a:off x="6310386" y="4552102"/>
            <a:ext cx="7111034" cy="51821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40695" y="693103"/>
            <a:ext cx="12606610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Strongly Connected 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4819" y="1908764"/>
            <a:ext cx="17259300" cy="220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3"/>
              </a:lnSpc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A strongly connected component is the portion of a directed graph with a path from each vertex to another vertex.</a:t>
            </a:r>
          </a:p>
          <a:p>
            <a:pPr marL="783999" lvl="1" indent="-391999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In the example, we can observe that every vertex is directly connected to all the vertex's in the respective component.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159614">
            <a:off x="-2743610" y="8123872"/>
            <a:ext cx="7183668" cy="51512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175" y="1901894"/>
            <a:ext cx="17773650" cy="165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999" lvl="1" indent="-391999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Predecessors of A are nodes from which A is reachable and are found by a breadth-first search in G.</a:t>
            </a:r>
          </a:p>
          <a:p>
            <a:pPr marL="783999" lvl="1" indent="-391999">
              <a:lnSpc>
                <a:spcPts val="4393"/>
              </a:lnSpc>
              <a:buFont typeface="Arial"/>
              <a:buChar char="•"/>
            </a:pPr>
            <a:r>
              <a:rPr lang="en-US" sz="3631">
                <a:solidFill>
                  <a:srgbClr val="393F4A"/>
                </a:solidFill>
                <a:latin typeface="Open Sauce"/>
              </a:rPr>
              <a:t>Descendants are found by a breadth-first search in G'.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82315" y="-2303710"/>
            <a:ext cx="6986700" cy="51963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46" t="5406" r="370" b="4384"/>
          <a:stretch>
            <a:fillRect/>
          </a:stretch>
        </p:blipFill>
        <p:spPr>
          <a:xfrm>
            <a:off x="2639143" y="4103120"/>
            <a:ext cx="12138299" cy="48506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11533" y="705894"/>
            <a:ext cx="12606610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Predecessors and Descendants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7780" y="5920562"/>
            <a:ext cx="480750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Immediate predecessors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of 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1881" y="7197747"/>
            <a:ext cx="531768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Immediate Descendants of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4385" y="9087103"/>
            <a:ext cx="93541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B,C,D are all predecessors and descendants of 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82315" y="-2303710"/>
            <a:ext cx="6986700" cy="51963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40816" y="1880925"/>
            <a:ext cx="11410054" cy="76672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05625" y="399245"/>
            <a:ext cx="5276750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Pseudocode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35676" y="8077835"/>
            <a:ext cx="232362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IT IS BASED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ON BFS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0920" t="15178" r="15377" b="17826"/>
          <a:stretch>
            <a:fillRect/>
          </a:stretch>
        </p:blipFill>
        <p:spPr>
          <a:xfrm>
            <a:off x="4916351" y="3312942"/>
            <a:ext cx="7537513" cy="59453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06548" y="1112520"/>
            <a:ext cx="15757119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How to find the </a:t>
            </a:r>
            <a:r>
              <a:rPr lang="en-US" sz="5199">
                <a:solidFill>
                  <a:srgbClr val="FF1616"/>
                </a:solidFill>
                <a:latin typeface="Open Sans Bold"/>
              </a:rPr>
              <a:t>strongly connected components</a:t>
            </a:r>
            <a:r>
              <a:rPr lang="en-US" sz="5199">
                <a:solidFill>
                  <a:srgbClr val="000000"/>
                </a:solidFill>
                <a:latin typeface="Open Sans"/>
              </a:rPr>
              <a:t> of the graph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652" t="17066"/>
          <a:stretch>
            <a:fillRect/>
          </a:stretch>
        </p:blipFill>
        <p:spPr>
          <a:xfrm>
            <a:off x="1267909" y="1989153"/>
            <a:ext cx="4412666" cy="11179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71779" y="3763113"/>
            <a:ext cx="5719798" cy="8092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31688" y="7340138"/>
            <a:ext cx="3758193" cy="13512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0576" y="2236041"/>
            <a:ext cx="9925391" cy="50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9">
                <a:solidFill>
                  <a:srgbClr val="000000"/>
                </a:solidFill>
                <a:latin typeface="ABeeZee"/>
              </a:rPr>
              <a:t>directed graph with vertex set V and directed-edge set 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5961" y="4989177"/>
            <a:ext cx="14568326" cy="16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A strongly</a:t>
            </a:r>
          </a:p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a connected component of G is a maximal subset S of V such that each vertex</a:t>
            </a:r>
          </a:p>
          <a:p>
            <a:pPr algn="ctr">
              <a:lnSpc>
                <a:spcPts val="4354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ABeeZee"/>
              </a:rPr>
              <a:t>in S is reachable from every other vertex in 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9882" y="7638041"/>
            <a:ext cx="9265608" cy="67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3964">
                <a:solidFill>
                  <a:srgbClr val="000000"/>
                </a:solidFill>
                <a:latin typeface="Open Sans"/>
              </a:rPr>
              <a:t>- Strongly connected components of 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21231" y="622719"/>
            <a:ext cx="849534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7843E6"/>
                </a:solidFill>
                <a:latin typeface="Bungee Bold Italics"/>
              </a:rPr>
              <a:t>PRILIMINARIES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976" t="5967" b="6575"/>
          <a:stretch>
            <a:fillRect/>
          </a:stretch>
        </p:blipFill>
        <p:spPr>
          <a:xfrm>
            <a:off x="14222645" y="3401444"/>
            <a:ext cx="3823546" cy="9848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5909" t="12574" r="3480" b="7956"/>
          <a:stretch>
            <a:fillRect/>
          </a:stretch>
        </p:blipFill>
        <p:spPr>
          <a:xfrm>
            <a:off x="1868186" y="5109555"/>
            <a:ext cx="2067832" cy="8009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40524" y="6116828"/>
            <a:ext cx="1130687" cy="10499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6902" y="2441803"/>
            <a:ext cx="5813972" cy="68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2"/>
              </a:lnSpc>
              <a:spcBef>
                <a:spcPct val="0"/>
              </a:spcBef>
            </a:pPr>
            <a:r>
              <a:rPr lang="en-US" sz="3959">
                <a:solidFill>
                  <a:srgbClr val="000000"/>
                </a:solidFill>
                <a:latin typeface="ABeeZee"/>
              </a:rPr>
              <a:t>SCC(G) is a partition of 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376" y="3768399"/>
            <a:ext cx="13980836" cy="65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  <a:spcBef>
                <a:spcPct val="0"/>
              </a:spcBef>
            </a:pPr>
            <a:r>
              <a:rPr lang="en-US" sz="3851">
                <a:solidFill>
                  <a:srgbClr val="000000"/>
                </a:solidFill>
                <a:latin typeface="ABeeZee"/>
              </a:rPr>
              <a:t>The unique element of SCC(G) that contains v is denoted  by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32116" y="5130637"/>
            <a:ext cx="12840442" cy="59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ABeeZee"/>
              </a:rPr>
              <a:t>denotes the subset of vertices in V which are not in a subset 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22107" y="6362037"/>
            <a:ext cx="8208768" cy="58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6"/>
              </a:lnSpc>
              <a:spcBef>
                <a:spcPct val="0"/>
              </a:spcBef>
            </a:pPr>
            <a:r>
              <a:rPr lang="en-US" sz="3376">
                <a:solidFill>
                  <a:srgbClr val="000000"/>
                </a:solidFill>
                <a:latin typeface="ABeeZee"/>
              </a:rPr>
              <a:t>The size of vertex set X is denoted by 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984085" y="1836439"/>
            <a:ext cx="18192657" cy="173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000000"/>
                </a:solidFill>
                <a:latin typeface="ABeeZee Bold"/>
              </a:rPr>
              <a:t>Desc(G, v)</a:t>
            </a:r>
            <a:r>
              <a:rPr lang="en-US" sz="3586">
                <a:solidFill>
                  <a:srgbClr val="000000"/>
                </a:solidFill>
                <a:latin typeface="ABeeZee"/>
              </a:rPr>
              <a:t>, is the subset of vertices in G that are reachable from v. </a:t>
            </a:r>
          </a:p>
          <a:p>
            <a:pPr algn="ctr">
              <a:lnSpc>
                <a:spcPts val="5021"/>
              </a:lnSpc>
              <a:spcBef>
                <a:spcPct val="0"/>
              </a:spcBef>
            </a:pPr>
            <a:r>
              <a:rPr lang="en-US" sz="3586">
                <a:solidFill>
                  <a:srgbClr val="000000"/>
                </a:solidFill>
                <a:latin typeface="ABeeZee Bold"/>
              </a:rPr>
              <a:t>Pred(G, v)</a:t>
            </a:r>
            <a:r>
              <a:rPr lang="en-US" sz="3586">
                <a:solidFill>
                  <a:srgbClr val="000000"/>
                </a:solidFill>
                <a:latin typeface="ABeeZee"/>
              </a:rPr>
              <a:t>, is the subset of vertices from which v is reachable.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endParaRPr lang="en-US" sz="3586">
              <a:solidFill>
                <a:srgbClr val="000000"/>
              </a:solidFill>
              <a:latin typeface="ABeeZe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070142"/>
            <a:ext cx="17656070" cy="287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9098">
                <a:solidFill>
                  <a:srgbClr val="7843E6"/>
                </a:solidFill>
                <a:latin typeface="Bungee Bold Italics"/>
              </a:rPr>
              <a:t>FROM THIS SUBSET OF VERTICES,  WE WILL FORM A </a:t>
            </a:r>
            <a:r>
              <a:rPr lang="en-US" sz="9098">
                <a:solidFill>
                  <a:srgbClr val="FF1616"/>
                </a:solidFill>
                <a:latin typeface="Bungee Bold Italics"/>
              </a:rPr>
              <a:t>SUBGRAPH</a:t>
            </a:r>
          </a:p>
        </p:txBody>
      </p:sp>
      <p:sp>
        <p:nvSpPr>
          <p:cNvPr id="8" name="AutoShape 8"/>
          <p:cNvSpPr/>
          <p:nvPr/>
        </p:nvSpPr>
        <p:spPr>
          <a:xfrm rot="1423999">
            <a:off x="5502065" y="3985955"/>
            <a:ext cx="4890606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29603" y="5203158"/>
            <a:ext cx="14458075" cy="11546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629" y="3857560"/>
            <a:ext cx="15189009" cy="130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1"/>
              </a:lnSpc>
              <a:spcBef>
                <a:spcPct val="0"/>
              </a:spcBef>
            </a:pPr>
            <a:r>
              <a:rPr lang="en-US" sz="3772">
                <a:solidFill>
                  <a:srgbClr val="196E63"/>
                </a:solidFill>
                <a:latin typeface="ABeeZee"/>
              </a:rPr>
              <a:t>The set of vertices that is neither reachable from v nor reach v is</a:t>
            </a:r>
          </a:p>
          <a:p>
            <a:pPr>
              <a:lnSpc>
                <a:spcPts val="5281"/>
              </a:lnSpc>
              <a:spcBef>
                <a:spcPct val="0"/>
              </a:spcBef>
            </a:pPr>
            <a:r>
              <a:rPr lang="en-US" sz="3772">
                <a:solidFill>
                  <a:srgbClr val="196E63"/>
                </a:solidFill>
                <a:latin typeface="ABeeZee"/>
              </a:rPr>
              <a:t>called the remainder, denoted by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63355"/>
            <a:ext cx="6563151" cy="7516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45006" y="3503488"/>
            <a:ext cx="5382913" cy="127134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9758674">
            <a:off x="11195080" y="5958833"/>
            <a:ext cx="4249021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2681" y="1355991"/>
            <a:ext cx="3292325" cy="90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4"/>
              </a:lnSpc>
              <a:spcBef>
                <a:spcPct val="0"/>
              </a:spcBef>
            </a:pPr>
            <a:r>
              <a:rPr lang="en-US" sz="5217">
                <a:solidFill>
                  <a:srgbClr val="000000"/>
                </a:solidFill>
                <a:latin typeface="ABeeZee"/>
              </a:rPr>
              <a:t>G = (V,E)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0495" y="2853692"/>
            <a:ext cx="405193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ABeeZee"/>
              </a:rPr>
              <a:t>the induced subgraph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37482" y="4897755"/>
            <a:ext cx="8288417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"/>
              </a:rPr>
              <a:t>contains all edges of G connecting vertices of V'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519" y="6753412"/>
            <a:ext cx="18288000" cy="1189267"/>
            <a:chOff x="0" y="0"/>
            <a:chExt cx="24384000" cy="158569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80103" b="57619"/>
            <a:stretch>
              <a:fillRect/>
            </a:stretch>
          </p:blipFill>
          <p:spPr>
            <a:xfrm>
              <a:off x="0" y="0"/>
              <a:ext cx="4089107" cy="90981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357" t="36125" b="24308"/>
            <a:stretch>
              <a:fillRect/>
            </a:stretch>
          </p:blipFill>
          <p:spPr>
            <a:xfrm>
              <a:off x="3905758" y="60410"/>
              <a:ext cx="20478242" cy="84940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t="69904" r="66977"/>
            <a:stretch>
              <a:fillRect/>
            </a:stretch>
          </p:blipFill>
          <p:spPr>
            <a:xfrm>
              <a:off x="0" y="909814"/>
              <a:ext cx="7099570" cy="675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941162" y="-1392204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322" y="3574079"/>
            <a:ext cx="16869357" cy="27195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10895" y="1666758"/>
            <a:ext cx="5866209" cy="119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8900" spc="1406">
                <a:solidFill>
                  <a:srgbClr val="5E17EB"/>
                </a:solidFill>
                <a:latin typeface="HK Modular"/>
              </a:rPr>
              <a:t>LOGIC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5489" y="754718"/>
            <a:ext cx="10735028" cy="13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OUR PRESENTATION 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10883" y="-4546322"/>
            <a:ext cx="12058022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84" y="3174100"/>
            <a:ext cx="16473087" cy="500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BFS - algebraic way 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using BFS and finding Predecessors and Descendants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- divide and conquer style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 - parallelizing the regular DFS algorithm 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Graph Contraction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141187" y="-2884684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1624528"/>
            <a:ext cx="16552678" cy="48408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942770" y="7180590"/>
            <a:ext cx="7974462" cy="146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Credits : Don Coppersmith  and Lisa Fleischer and</a:t>
            </a:r>
          </a:p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Bruce Hendrickson  and Ali Pınar </a:t>
            </a:r>
          </a:p>
          <a:p>
            <a:pPr algn="ctr">
              <a:lnSpc>
                <a:spcPts val="3933"/>
              </a:lnSpc>
            </a:pPr>
            <a:r>
              <a:rPr lang="en-US" sz="2809">
                <a:solidFill>
                  <a:srgbClr val="000000"/>
                </a:solidFill>
                <a:latin typeface="Open Sans Light"/>
              </a:rPr>
              <a:t>https://escholarship.org/uc/item/1hx5n2df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43675" y="2213561"/>
            <a:ext cx="8863330" cy="67573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36965" y="1161366"/>
            <a:ext cx="5276750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5799">
                <a:solidFill>
                  <a:srgbClr val="257B70"/>
                </a:solidFill>
                <a:latin typeface="Open Sauce SemiBold Bold"/>
              </a:rPr>
              <a:t>Pseudocode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880035">
            <a:off x="13726144" y="-1382679"/>
            <a:ext cx="7066312" cy="48227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240" t="8408" r="6309" b="5191"/>
          <a:stretch>
            <a:fillRect/>
          </a:stretch>
        </p:blipFill>
        <p:spPr>
          <a:xfrm>
            <a:off x="4104888" y="234330"/>
            <a:ext cx="8998276" cy="70064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90446" y="8463727"/>
            <a:ext cx="10907109" cy="6566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92247" y="7216020"/>
            <a:ext cx="460248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  <a:spcBef>
                <a:spcPct val="0"/>
              </a:spcBef>
            </a:pPr>
            <a:r>
              <a:rPr lang="en-US" sz="7500">
                <a:solidFill>
                  <a:srgbClr val="7843E6"/>
                </a:solidFill>
                <a:latin typeface="Bungee"/>
              </a:rPr>
              <a:t>OUTPUT 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6587" y="1074143"/>
            <a:ext cx="10854825" cy="120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Parallelization perspective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61434" y="-3535307"/>
            <a:ext cx="1205802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3600634"/>
            <a:ext cx="17488896" cy="448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 this algorithm has practical parallelization on</a:t>
            </a:r>
          </a:p>
          <a:p>
            <a:pPr algn="ctr">
              <a:lnSpc>
                <a:spcPts val="5959"/>
              </a:lnSpc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two levels. </a:t>
            </a:r>
          </a:p>
          <a:p>
            <a:pPr marL="919090" lvl="1" indent="-459545" algn="just">
              <a:lnSpc>
                <a:spcPts val="5959"/>
              </a:lnSpc>
              <a:buFont typeface="Arial"/>
              <a:buChar char="•"/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The recursive invocations are completely independent and so can execute independently. </a:t>
            </a:r>
          </a:p>
          <a:p>
            <a:pPr marL="919090" lvl="1" indent="-459545" algn="just">
              <a:lnSpc>
                <a:spcPts val="5959"/>
              </a:lnSpc>
              <a:buFont typeface="Arial"/>
              <a:buChar char="•"/>
            </a:pPr>
            <a:r>
              <a:rPr lang="en-US" sz="4257">
                <a:solidFill>
                  <a:srgbClr val="000000"/>
                </a:solidFill>
                <a:latin typeface="Open Sans Light"/>
              </a:rPr>
              <a:t>The searches for predecessors and descendants allow for much more parallelism than does a depth-first search.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5489" y="754718"/>
            <a:ext cx="10735028" cy="13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OUR PRESENTATION FLOW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10883" y="-4546322"/>
            <a:ext cx="12058022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84" y="3174100"/>
            <a:ext cx="16809482" cy="416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BFS - algebraic way</a:t>
            </a:r>
            <a:r>
              <a:rPr lang="en-US" sz="4728">
                <a:solidFill>
                  <a:srgbClr val="257B70"/>
                </a:solidFill>
                <a:latin typeface="Open Sans Light Bold"/>
              </a:rPr>
              <a:t> 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using BFS and finding Predecessors and Descendants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FF1616"/>
                </a:solidFill>
                <a:latin typeface="Open Sans Light Bold"/>
              </a:rPr>
              <a:t>SCC - divide and conquer style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SCC  - parallelizing the regular DFS algorithm </a:t>
            </a:r>
          </a:p>
          <a:p>
            <a:pPr marL="1020926" lvl="1" indent="-510463">
              <a:lnSpc>
                <a:spcPts val="6620"/>
              </a:lnSpc>
              <a:buFont typeface="Arial"/>
              <a:buChar char="•"/>
            </a:pPr>
            <a:r>
              <a:rPr lang="en-US" sz="4728">
                <a:solidFill>
                  <a:srgbClr val="257B70"/>
                </a:solidFill>
                <a:latin typeface="Open Sans Light Bold"/>
              </a:rPr>
              <a:t>Graph Contraction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7508" y="3283297"/>
            <a:ext cx="14553765" cy="360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3"/>
              </a:lnSpc>
            </a:pPr>
            <a:r>
              <a:rPr lang="en-US" sz="13863">
                <a:solidFill>
                  <a:srgbClr val="257B70"/>
                </a:solidFill>
                <a:latin typeface="Bebas Neue"/>
              </a:rPr>
              <a:t>CONNECTED COMPONENTS</a:t>
            </a:r>
          </a:p>
          <a:p>
            <a:pPr algn="ctr">
              <a:lnSpc>
                <a:spcPts val="13863"/>
              </a:lnSpc>
            </a:pPr>
            <a:r>
              <a:rPr lang="en-US" sz="13863">
                <a:solidFill>
                  <a:srgbClr val="257B70"/>
                </a:solidFill>
                <a:latin typeface="Bebas Neue"/>
              </a:rPr>
              <a:t>DEPTH-FIRST SEARCH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34627">
            <a:off x="-2774474" y="-1363435"/>
            <a:ext cx="7066312" cy="4822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82835" y="5657826"/>
            <a:ext cx="1205802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1808" y="5067300"/>
            <a:ext cx="13708433" cy="3673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9973" lvl="1" indent="-449986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Perform a DFS traversal on the graph.  =&gt; forest</a:t>
            </a:r>
          </a:p>
          <a:p>
            <a:pPr marL="899973" lvl="1" indent="-449986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Each tree in the forest is a connected component.</a:t>
            </a:r>
          </a:p>
          <a:p>
            <a:pPr marL="899973" lvl="1" indent="-449986">
              <a:lnSpc>
                <a:spcPts val="5835"/>
              </a:lnSpc>
              <a:buFont typeface="Arial"/>
              <a:buChar char="•"/>
            </a:pPr>
            <a:r>
              <a:rPr lang="en-US" sz="4168">
                <a:solidFill>
                  <a:srgbClr val="257B70"/>
                </a:solidFill>
                <a:latin typeface="Open Sans"/>
              </a:rPr>
              <a:t>runtime is                        for a dense graph.</a:t>
            </a:r>
          </a:p>
          <a:p>
            <a:pPr>
              <a:lnSpc>
                <a:spcPts val="5835"/>
              </a:lnSpc>
            </a:pPr>
            <a:endParaRPr lang="en-US" sz="4168">
              <a:solidFill>
                <a:srgbClr val="257B70"/>
              </a:solidFill>
              <a:latin typeface="Open Sans"/>
            </a:endParaRPr>
          </a:p>
          <a:p>
            <a:pPr>
              <a:lnSpc>
                <a:spcPts val="5835"/>
              </a:lnSpc>
            </a:pPr>
            <a:endParaRPr lang="en-US" sz="4168">
              <a:solidFill>
                <a:srgbClr val="257B70"/>
              </a:solidFill>
              <a:latin typeface="Open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61434" y="-3535307"/>
            <a:ext cx="1205802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53149" y="6682270"/>
            <a:ext cx="2528157" cy="5198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682182" y="183688"/>
            <a:ext cx="10058944" cy="120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Connected Components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36281" y="2617363"/>
            <a:ext cx="5415439" cy="81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1"/>
              </a:lnSpc>
            </a:pPr>
            <a:r>
              <a:rPr lang="en-US" sz="4851">
                <a:solidFill>
                  <a:srgbClr val="257B70"/>
                </a:solidFill>
                <a:latin typeface="Open Sans"/>
              </a:rPr>
              <a:t>Sequence Algoritm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8926" y="1566360"/>
            <a:ext cx="1914403" cy="49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910">
                <a:solidFill>
                  <a:srgbClr val="257B70"/>
                </a:solidFill>
                <a:latin typeface="Open Sans"/>
              </a:rPr>
              <a:t>Undirected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2000" y="537543"/>
            <a:ext cx="8384000" cy="120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4"/>
              </a:lnSpc>
            </a:pPr>
            <a:r>
              <a:rPr lang="en-US" sz="7017">
                <a:solidFill>
                  <a:srgbClr val="257B70"/>
                </a:solidFill>
                <a:latin typeface="Open Sans"/>
              </a:rPr>
              <a:t>Parallel Formulation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0903" y="3276584"/>
            <a:ext cx="7032483" cy="67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9"/>
              </a:lnSpc>
            </a:pPr>
            <a:r>
              <a:rPr lang="en-US" sz="3963">
                <a:solidFill>
                  <a:srgbClr val="257B70"/>
                </a:solidFill>
                <a:latin typeface="Open Sans"/>
              </a:rPr>
              <a:t>It is based on 3 principles: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4768323"/>
            <a:ext cx="17259300" cy="400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1699" lvl="1" indent="-490849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Partition the adjacency matrix into p parts.</a:t>
            </a:r>
          </a:p>
          <a:p>
            <a:pPr marL="981699" lvl="1" indent="-490849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Each processor computes the DFS forest on the graph visible to it.</a:t>
            </a:r>
          </a:p>
          <a:p>
            <a:pPr marL="981699" lvl="1" indent="-490849">
              <a:lnSpc>
                <a:spcPts val="6365"/>
              </a:lnSpc>
              <a:buFont typeface="Arial"/>
              <a:buChar char="•"/>
            </a:pPr>
            <a:r>
              <a:rPr lang="en-US" sz="4547">
                <a:solidFill>
                  <a:srgbClr val="257B70"/>
                </a:solidFill>
                <a:latin typeface="Open Sans"/>
              </a:rPr>
              <a:t>Merge the forests to get the complete final forest. =&gt; connected componenets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259544" y="-1205751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3970" y="180975"/>
            <a:ext cx="1036006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1st Formulation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36369" y="1928390"/>
            <a:ext cx="12919153" cy="66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5"/>
              </a:lnSpc>
            </a:pPr>
            <a:r>
              <a:rPr lang="en-US" sz="3889">
                <a:solidFill>
                  <a:srgbClr val="257B70"/>
                </a:solidFill>
                <a:latin typeface="Open Sans Bold"/>
              </a:rPr>
              <a:t>Row wise partitioning of the adjacency matrix.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570"/>
          <a:stretch>
            <a:fillRect/>
          </a:stretch>
        </p:blipFill>
        <p:spPr>
          <a:xfrm>
            <a:off x="1458381" y="4461793"/>
            <a:ext cx="5850487" cy="38526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7963" y="4461793"/>
            <a:ext cx="4376134" cy="44365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00374" y="3561921"/>
            <a:ext cx="3431312" cy="56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291">
                <a:solidFill>
                  <a:srgbClr val="257B70"/>
                </a:solidFill>
                <a:latin typeface="Open Sans"/>
              </a:rPr>
              <a:t>Adjacency Matrix: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34627">
            <a:off x="-3413380" y="-136343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5558564" y="-241137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78346" y="1561914"/>
            <a:ext cx="7065654" cy="716317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464101" y="5143500"/>
            <a:ext cx="8118564" cy="0"/>
          </a:xfrm>
          <a:prstGeom prst="line">
            <a:avLst/>
          </a:prstGeom>
          <a:ln w="104775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3658"/>
          <a:stretch>
            <a:fillRect/>
          </a:stretch>
        </p:blipFill>
        <p:spPr>
          <a:xfrm>
            <a:off x="11199700" y="5248275"/>
            <a:ext cx="4028219" cy="31438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5866"/>
          <a:stretch>
            <a:fillRect/>
          </a:stretch>
        </p:blipFill>
        <p:spPr>
          <a:xfrm>
            <a:off x="11032812" y="1960577"/>
            <a:ext cx="3761596" cy="267712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48434"/>
            <a:ext cx="775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1616"/>
                </a:solidFill>
                <a:latin typeface="Open Sans"/>
              </a:rPr>
              <a:t>P1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54001"/>
            <a:ext cx="775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34627">
            <a:off x="-5503802" y="-84946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60804" y="7620487"/>
            <a:ext cx="12058022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510883" y="-4546322"/>
            <a:ext cx="1205802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21277" y="2969491"/>
            <a:ext cx="4768538" cy="31344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643404">
            <a:off x="14394645" y="6177907"/>
            <a:ext cx="741728" cy="2095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7139" y="754718"/>
            <a:ext cx="9563377" cy="13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"/>
              </a:rPr>
              <a:t>BREADTH-FIRST 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38151" y="2062828"/>
            <a:ext cx="4621149" cy="62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3650">
                <a:solidFill>
                  <a:srgbClr val="257B70"/>
                </a:solidFill>
                <a:latin typeface="Open Sans"/>
              </a:rPr>
              <a:t>Using  Matrix Algebra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8422" y="2994052"/>
            <a:ext cx="2071452" cy="68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4025">
                <a:solidFill>
                  <a:srgbClr val="257B70"/>
                </a:solidFill>
                <a:latin typeface="Open Sans"/>
              </a:rPr>
              <a:t>level = 0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8422" y="5018235"/>
            <a:ext cx="17315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d = [ 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89757" y="6612398"/>
            <a:ext cx="1415789" cy="50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>
                <a:solidFill>
                  <a:srgbClr val="257B70"/>
                </a:solidFill>
                <a:latin typeface="Open Sans"/>
              </a:rPr>
              <a:t>Frontier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2314" y="3094377"/>
            <a:ext cx="4246514" cy="507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1"/>
              </a:lnSpc>
            </a:pPr>
            <a:r>
              <a:rPr lang="en-US" sz="2958">
                <a:solidFill>
                  <a:srgbClr val="257B70"/>
                </a:solidFill>
                <a:latin typeface="Open Sans"/>
              </a:rPr>
              <a:t>we will start from level 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7139" y="5401358"/>
            <a:ext cx="7600745" cy="50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2996">
                <a:solidFill>
                  <a:srgbClr val="257B70"/>
                </a:solidFill>
                <a:latin typeface="Open Sans"/>
              </a:rPr>
              <a:t>take an Array D i.e distance from the Root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59874" y="6046814"/>
            <a:ext cx="7835204" cy="109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>
                <a:solidFill>
                  <a:srgbClr val="257B70"/>
                </a:solidFill>
                <a:latin typeface="Open Sans"/>
              </a:rPr>
              <a:t>or the level of the particular node in the bfs tree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8422" y="7525237"/>
            <a:ext cx="12075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f=[ 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2714" y="7833218"/>
            <a:ext cx="10187043" cy="44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257B70"/>
                </a:solidFill>
                <a:latin typeface="Open Sans"/>
              </a:rPr>
              <a:t>frontier is the last set of nodes  labeled  with latest level.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47139" y="8409157"/>
            <a:ext cx="6363724" cy="47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>
                <a:solidFill>
                  <a:srgbClr val="257B70"/>
                </a:solidFill>
                <a:latin typeface="Open Sans"/>
              </a:rPr>
              <a:t>The node that we are goin to start with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34996" y="9201150"/>
            <a:ext cx="7988010" cy="88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3"/>
              </a:lnSpc>
            </a:pPr>
            <a:r>
              <a:rPr lang="en-US" sz="2523">
                <a:solidFill>
                  <a:srgbClr val="257B70"/>
                </a:solidFill>
                <a:latin typeface="Open Sans"/>
              </a:rPr>
              <a:t>In the next iteration we are going to explore all the neighbours of the frontier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2474" y="3413558"/>
            <a:ext cx="1543520" cy="10839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63970" y="180975"/>
            <a:ext cx="1036006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2nd Formulation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2474" y="2356017"/>
            <a:ext cx="5391680" cy="61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632">
                <a:solidFill>
                  <a:srgbClr val="257B70"/>
                </a:solidFill>
                <a:latin typeface="Open Sans"/>
              </a:rPr>
              <a:t>DFS  on each processor: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33239" y="3673920"/>
            <a:ext cx="14038247" cy="50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sz="2948">
                <a:solidFill>
                  <a:srgbClr val="257B70"/>
                </a:solidFill>
                <a:latin typeface="Open Sans"/>
              </a:rPr>
              <a:t>=&gt; number of edges or entries of the adjacency matrix visible on each processor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781"/>
          <a:stretch>
            <a:fillRect/>
          </a:stretch>
        </p:blipFill>
        <p:spPr>
          <a:xfrm>
            <a:off x="1517786" y="5990154"/>
            <a:ext cx="4841055" cy="32681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59870" y="5990154"/>
            <a:ext cx="4999430" cy="326814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17791" y="4585826"/>
            <a:ext cx="775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59585" y="4585826"/>
            <a:ext cx="775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P2</a:t>
            </a:r>
          </a:p>
        </p:txBody>
      </p:sp>
      <p:sp>
        <p:nvSpPr>
          <p:cNvPr id="10" name="AutoShape 10"/>
          <p:cNvSpPr/>
          <p:nvPr/>
        </p:nvSpPr>
        <p:spPr>
          <a:xfrm rot="-5400000">
            <a:off x="7086600" y="7148513"/>
            <a:ext cx="4114800" cy="0"/>
          </a:xfrm>
          <a:prstGeom prst="line">
            <a:avLst/>
          </a:prstGeom>
          <a:ln w="104775" cap="rnd">
            <a:solidFill>
              <a:srgbClr val="257B7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334627">
            <a:off x="14029449" y="-1825858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77215"/>
            <a:ext cx="16230600" cy="300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187" lvl="1" indent="-461593">
              <a:lnSpc>
                <a:spcPts val="5986"/>
              </a:lnSpc>
              <a:buFont typeface="Arial"/>
              <a:buChar char="•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Merge the forests: Union find data structure.</a:t>
            </a:r>
          </a:p>
          <a:p>
            <a:pPr marL="1846374" lvl="2" indent="-615458">
              <a:lnSpc>
                <a:spcPts val="5986"/>
              </a:lnSpc>
              <a:buFont typeface="Arial"/>
              <a:buChar char="⚬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find(u) - Identify the set it belongs to.</a:t>
            </a:r>
          </a:p>
          <a:p>
            <a:pPr marL="1846374" lvl="2" indent="-615458">
              <a:lnSpc>
                <a:spcPts val="5986"/>
              </a:lnSpc>
              <a:buFont typeface="Arial"/>
              <a:buChar char="⚬"/>
            </a:pPr>
            <a:r>
              <a:rPr lang="en-US" sz="4275">
                <a:solidFill>
                  <a:srgbClr val="257B70"/>
                </a:solidFill>
                <a:latin typeface="Open Sans"/>
              </a:rPr>
              <a:t>Merge(u,v) - Union/Merge the sets if u and v belongs to different sets.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3970" y="180975"/>
            <a:ext cx="1036006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"/>
              </a:rPr>
              <a:t>3rd Formulation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34627">
            <a:off x="-3833035" y="7875621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62402" y="1028700"/>
            <a:ext cx="13081911" cy="770486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15027"/>
            <a:ext cx="16230600" cy="717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0927" lvl="1" indent="-490464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Merge A into B (update B)</a:t>
            </a:r>
          </a:p>
          <a:p>
            <a:pPr marL="980927" lvl="1" indent="-490464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Given two forests A &amp; B: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For each edge (u,v) in A: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x = find(u) in B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y = find(v) in B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if x != y:</a:t>
            </a:r>
          </a:p>
          <a:p>
            <a:pPr>
              <a:lnSpc>
                <a:spcPts val="6360"/>
              </a:lnSpc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                        Merge(x,y) in B</a:t>
            </a:r>
          </a:p>
          <a:p>
            <a:pPr marL="980927" lvl="1" indent="-490464">
              <a:lnSpc>
                <a:spcPts val="6360"/>
              </a:lnSpc>
              <a:buFont typeface="Arial"/>
              <a:buChar char="•"/>
            </a:pPr>
            <a:r>
              <a:rPr lang="en-US" sz="4543">
                <a:solidFill>
                  <a:srgbClr val="257B70"/>
                </a:solidFill>
                <a:latin typeface="Open Sans"/>
              </a:rPr>
              <a:t>We need to get log(p) iterations to get the final set/forest.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89032" y="1297814"/>
            <a:ext cx="1090993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57B70"/>
                </a:solidFill>
                <a:latin typeface="Open Sans Extra Bold"/>
              </a:rPr>
              <a:t>Graph Contraction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350" y="4500631"/>
            <a:ext cx="17259300" cy="199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BeeZee"/>
              </a:rPr>
              <a:t>Contraction is a common operation in recursive compu?tations on graphs, appearing, for example, in some graph partitioning algorithms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ABeeZee"/>
              </a:rPr>
              <a:t>and in numerical multigrid solvers.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241" y="3279777"/>
            <a:ext cx="14454307" cy="159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9"/>
              </a:lnSpc>
              <a:spcBef>
                <a:spcPct val="0"/>
              </a:spcBef>
            </a:pPr>
            <a:r>
              <a:rPr lang="en-US" sz="4506">
                <a:solidFill>
                  <a:srgbClr val="000000"/>
                </a:solidFill>
                <a:latin typeface="ABeeZee"/>
              </a:rPr>
              <a:t>Graph contraction can be implemented in parallel by</a:t>
            </a:r>
          </a:p>
          <a:p>
            <a:pPr algn="ctr">
              <a:lnSpc>
                <a:spcPts val="6309"/>
              </a:lnSpc>
              <a:spcBef>
                <a:spcPct val="0"/>
              </a:spcBef>
            </a:pPr>
            <a:r>
              <a:rPr lang="en-US" sz="4506">
                <a:solidFill>
                  <a:srgbClr val="000000"/>
                </a:solidFill>
                <a:latin typeface="ABeeZee"/>
              </a:rPr>
              <a:t>sparse matrix multiplication.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206416" y="5458847"/>
            <a:ext cx="20270176" cy="83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4"/>
              </a:lnSpc>
              <a:spcBef>
                <a:spcPct val="0"/>
              </a:spcBef>
            </a:pPr>
            <a:r>
              <a:rPr lang="en-US" sz="4817">
                <a:solidFill>
                  <a:srgbClr val="000000"/>
                </a:solidFill>
                <a:latin typeface="ABeeZee"/>
              </a:rPr>
              <a:t>The input is a graph and an </a:t>
            </a:r>
            <a:r>
              <a:rPr lang="en-US" sz="4817">
                <a:solidFill>
                  <a:srgbClr val="000000"/>
                </a:solidFill>
                <a:latin typeface="ABeeZee Bold"/>
              </a:rPr>
              <a:t>integer label</a:t>
            </a:r>
            <a:r>
              <a:rPr lang="en-US" sz="4817">
                <a:solidFill>
                  <a:srgbClr val="000000"/>
                </a:solidFill>
                <a:latin typeface="ABeeZee"/>
              </a:rPr>
              <a:t> for each node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7557" y="6875835"/>
            <a:ext cx="10002560" cy="83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4"/>
              </a:lnSpc>
              <a:spcBef>
                <a:spcPct val="0"/>
              </a:spcBef>
            </a:pPr>
            <a:r>
              <a:rPr lang="en-US" sz="4817">
                <a:solidFill>
                  <a:srgbClr val="000000"/>
                </a:solidFill>
                <a:latin typeface="ABeeZee"/>
              </a:rPr>
              <a:t>merges nodes with the same label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9616" y="4276715"/>
            <a:ext cx="5077537" cy="3971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87153" y="4989115"/>
            <a:ext cx="5658141" cy="37319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86363" y="5676373"/>
            <a:ext cx="5725234" cy="23574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240" t="31131" r="4758" b="17112"/>
          <a:stretch>
            <a:fillRect/>
          </a:stretch>
        </p:blipFill>
        <p:spPr>
          <a:xfrm>
            <a:off x="6069882" y="3479993"/>
            <a:ext cx="8365585" cy="7967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774" y="1326502"/>
            <a:ext cx="18020452" cy="174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3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sz="3338">
                <a:solidFill>
                  <a:srgbClr val="000000"/>
                </a:solidFill>
                <a:latin typeface="ABeeZee"/>
              </a:rPr>
              <a:t>We from the sparse matrix S, which has a column for every node of the input graph</a:t>
            </a:r>
          </a:p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sz="3338">
                <a:solidFill>
                  <a:srgbClr val="000000"/>
                </a:solidFill>
                <a:latin typeface="ABeeZee"/>
              </a:rPr>
              <a:t>and a row for every node of the quotient graph.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936" t="12770"/>
          <a:stretch>
            <a:fillRect/>
          </a:stretch>
        </p:blipFill>
        <p:spPr>
          <a:xfrm>
            <a:off x="3901817" y="1502056"/>
            <a:ext cx="10484366" cy="54024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561116" y="7304526"/>
            <a:ext cx="390417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Complexity is 2*n^3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835663" y="-1964222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6197" y="2103948"/>
            <a:ext cx="4587531" cy="23365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5000" y="2116612"/>
            <a:ext cx="5479815" cy="22979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12890" y="2098289"/>
            <a:ext cx="3462463" cy="23195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90358" y="5972310"/>
            <a:ext cx="2475169" cy="12747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5475" y="4910515"/>
            <a:ext cx="6483885" cy="33023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897406" y="5143500"/>
            <a:ext cx="5339844" cy="277462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2967565"/>
            <a:ext cx="4716947" cy="552655"/>
            <a:chOff x="0" y="0"/>
            <a:chExt cx="1242324" cy="1455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2323" cy="145555"/>
            </a:xfrm>
            <a:custGeom>
              <a:avLst/>
              <a:gdLst/>
              <a:ahLst/>
              <a:cxnLst/>
              <a:rect l="l" t="t" r="r" b="b"/>
              <a:pathLst>
                <a:path w="1242323" h="145555">
                  <a:moveTo>
                    <a:pt x="0" y="0"/>
                  </a:moveTo>
                  <a:lnTo>
                    <a:pt x="1242323" y="0"/>
                  </a:lnTo>
                  <a:lnTo>
                    <a:pt x="1242323" y="145555"/>
                  </a:lnTo>
                  <a:lnTo>
                    <a:pt x="0" y="145555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99883" y="2414910"/>
            <a:ext cx="1713116" cy="1724306"/>
            <a:chOff x="0" y="0"/>
            <a:chExt cx="451191" cy="4541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1191" cy="454138"/>
            </a:xfrm>
            <a:custGeom>
              <a:avLst/>
              <a:gdLst/>
              <a:ahLst/>
              <a:cxnLst/>
              <a:rect l="l" t="t" r="r" b="b"/>
              <a:pathLst>
                <a:path w="451191" h="454138">
                  <a:moveTo>
                    <a:pt x="0" y="0"/>
                  </a:moveTo>
                  <a:lnTo>
                    <a:pt x="451191" y="0"/>
                  </a:lnTo>
                  <a:lnTo>
                    <a:pt x="451191" y="454138"/>
                  </a:lnTo>
                  <a:lnTo>
                    <a:pt x="0" y="45413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78994" y="2896572"/>
            <a:ext cx="4110404" cy="741508"/>
            <a:chOff x="0" y="0"/>
            <a:chExt cx="1082576" cy="1952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2576" cy="195294"/>
            </a:xfrm>
            <a:custGeom>
              <a:avLst/>
              <a:gdLst/>
              <a:ahLst/>
              <a:cxnLst/>
              <a:rect l="l" t="t" r="r" b="b"/>
              <a:pathLst>
                <a:path w="1082576" h="195294">
                  <a:moveTo>
                    <a:pt x="0" y="0"/>
                  </a:moveTo>
                  <a:lnTo>
                    <a:pt x="1082576" y="0"/>
                  </a:lnTo>
                  <a:lnTo>
                    <a:pt x="1082576" y="195294"/>
                  </a:lnTo>
                  <a:lnTo>
                    <a:pt x="0" y="19529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17310" y="2254413"/>
            <a:ext cx="853623" cy="1851632"/>
            <a:chOff x="0" y="0"/>
            <a:chExt cx="224822" cy="4876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822" cy="487673"/>
            </a:xfrm>
            <a:custGeom>
              <a:avLst/>
              <a:gdLst/>
              <a:ahLst/>
              <a:cxnLst/>
              <a:rect l="l" t="t" r="r" b="b"/>
              <a:pathLst>
                <a:path w="224822" h="487673">
                  <a:moveTo>
                    <a:pt x="0" y="0"/>
                  </a:moveTo>
                  <a:lnTo>
                    <a:pt x="224822" y="0"/>
                  </a:lnTo>
                  <a:lnTo>
                    <a:pt x="224822" y="487673"/>
                  </a:lnTo>
                  <a:lnTo>
                    <a:pt x="0" y="48767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4700948" y="1826106"/>
            <a:ext cx="2685787" cy="114145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18863" y="1606919"/>
            <a:ext cx="9495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3 X 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87944" y="1502573"/>
            <a:ext cx="9495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 X 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24478" y="1502573"/>
            <a:ext cx="9495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4 X 3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0800000">
            <a:off x="8937468" y="499916"/>
            <a:ext cx="4505869" cy="19149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2456663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9124152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400" y="2984051"/>
            <a:ext cx="6926795" cy="55588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60195" y="4570113"/>
            <a:ext cx="3051037" cy="15712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5173" t="77" r="667" b="3234"/>
          <a:stretch>
            <a:fillRect/>
          </a:stretch>
        </p:blipFill>
        <p:spPr>
          <a:xfrm>
            <a:off x="10723295" y="2432643"/>
            <a:ext cx="7424343" cy="58462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0851" y="1407866"/>
            <a:ext cx="147227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OUTPUT from our MATLAB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72" b="1763"/>
          <a:stretch>
            <a:fillRect/>
          </a:stretch>
        </p:blipFill>
        <p:spPr>
          <a:xfrm>
            <a:off x="11009374" y="5469020"/>
            <a:ext cx="6645446" cy="43757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514" t="4525"/>
          <a:stretch>
            <a:fillRect/>
          </a:stretch>
        </p:blipFill>
        <p:spPr>
          <a:xfrm>
            <a:off x="11283160" y="684369"/>
            <a:ext cx="6097874" cy="37018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85727" y="2242582"/>
            <a:ext cx="13046370" cy="4287225"/>
            <a:chOff x="0" y="0"/>
            <a:chExt cx="17395160" cy="5716300"/>
          </a:xfrm>
        </p:grpSpPr>
        <p:sp>
          <p:nvSpPr>
            <p:cNvPr id="5" name="TextBox 5"/>
            <p:cNvSpPr txBox="1"/>
            <p:nvPr/>
          </p:nvSpPr>
          <p:spPr>
            <a:xfrm>
              <a:off x="0" y="2937963"/>
              <a:ext cx="17395160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257B70"/>
                  </a:solidFill>
                  <a:latin typeface="Open Sans"/>
                </a:rPr>
                <a:t>d = [ 0                               ]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697580" y="3371228"/>
              <a:ext cx="873934" cy="37976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452872" y="3371228"/>
              <a:ext cx="873934" cy="37976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236037" y="3371228"/>
              <a:ext cx="873934" cy="37976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016837" y="3371228"/>
              <a:ext cx="873934" cy="37976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09136" y="3371228"/>
              <a:ext cx="873934" cy="3797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61935" y="3371228"/>
              <a:ext cx="873934" cy="37976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-76200"/>
              <a:ext cx="2761935" cy="893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5"/>
                </a:lnSpc>
              </a:pPr>
              <a:r>
                <a:rPr lang="en-US" sz="4025">
                  <a:solidFill>
                    <a:srgbClr val="257B70"/>
                  </a:solidFill>
                  <a:latin typeface="Open Sans"/>
                </a:rPr>
                <a:t>level = 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61860" y="2024836"/>
              <a:ext cx="8548355" cy="779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17"/>
                </a:lnSpc>
              </a:pPr>
              <a:r>
                <a:rPr lang="en-US" sz="3512">
                  <a:solidFill>
                    <a:srgbClr val="257B70"/>
                  </a:solidFill>
                  <a:latin typeface="Open Sans"/>
                </a:rPr>
                <a:t> 1     2     3     4     5      6     7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479503" y="3499277"/>
              <a:ext cx="12700" cy="199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65256"/>
              <a:ext cx="1120085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79"/>
                </a:lnSpc>
              </a:pPr>
              <a:r>
                <a:rPr lang="en-US" sz="5199">
                  <a:solidFill>
                    <a:srgbClr val="257B70"/>
                  </a:solidFill>
                  <a:latin typeface="Open Sans"/>
                </a:rPr>
                <a:t>f  = [ 1  0  0   0   0   0    0]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4330" y="7197425"/>
            <a:ext cx="862919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d - tells the level,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infinity means not connected for now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330" y="8934767"/>
            <a:ext cx="86291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f - frontier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552723" y="1812138"/>
            <a:ext cx="9843854" cy="6662723"/>
            <a:chOff x="0" y="0"/>
            <a:chExt cx="13125138" cy="8883631"/>
          </a:xfrm>
        </p:grpSpPr>
        <p:sp>
          <p:nvSpPr>
            <p:cNvPr id="6" name="TextBox 6"/>
            <p:cNvSpPr txBox="1"/>
            <p:nvPr/>
          </p:nvSpPr>
          <p:spPr>
            <a:xfrm rot="-592460">
              <a:off x="292197" y="1410836"/>
              <a:ext cx="12394802" cy="3749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13"/>
                </a:lnSpc>
                <a:spcBef>
                  <a:spcPct val="0"/>
                </a:spcBef>
              </a:pPr>
              <a:r>
                <a:rPr lang="en-US" sz="20413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15361">
              <a:off x="1630646" y="4680883"/>
              <a:ext cx="11303848" cy="3377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72"/>
                </a:lnSpc>
                <a:spcBef>
                  <a:spcPct val="0"/>
                </a:spcBef>
              </a:pPr>
              <a:r>
                <a:rPr lang="en-US" sz="18372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260205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4162" y="2411299"/>
            <a:ext cx="15018726" cy="54644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8511" y="7809026"/>
            <a:ext cx="1672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29191" y="7809026"/>
            <a:ext cx="3943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 '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7181" y="7789976"/>
            <a:ext cx="5092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f ''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86281" y="453707"/>
            <a:ext cx="7315438" cy="103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257B70"/>
                </a:solidFill>
                <a:latin typeface="Open Sans Bold"/>
              </a:rPr>
              <a:t>frontiers changing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98044" y="2856122"/>
            <a:ext cx="4451897" cy="43471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72396"/>
          <a:stretch>
            <a:fillRect/>
          </a:stretch>
        </p:blipFill>
        <p:spPr>
          <a:xfrm>
            <a:off x="2804555" y="2856122"/>
            <a:ext cx="510937" cy="5620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373754">
            <a:off x="2268162" y="2194687"/>
            <a:ext cx="1032344" cy="29163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900000">
            <a:off x="3469652" y="3458211"/>
            <a:ext cx="183587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72396"/>
          <a:stretch>
            <a:fillRect/>
          </a:stretch>
        </p:blipFill>
        <p:spPr>
          <a:xfrm>
            <a:off x="5459218" y="3742604"/>
            <a:ext cx="510937" cy="5620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68305">
            <a:off x="4959663" y="4629890"/>
            <a:ext cx="1168128" cy="32999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08337" y="1644470"/>
            <a:ext cx="3431312" cy="56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291">
                <a:solidFill>
                  <a:srgbClr val="257B70"/>
                </a:solidFill>
                <a:latin typeface="Open Sans"/>
              </a:rPr>
              <a:t>Adjacency Matrix: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67862" y="824050"/>
            <a:ext cx="20952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f[j] = 1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048" y="1941850"/>
            <a:ext cx="1239162" cy="52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257B70"/>
                </a:solidFill>
                <a:latin typeface="Open Sans"/>
              </a:rPr>
              <a:t>node j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70155" y="5086350"/>
            <a:ext cx="1345715" cy="52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257B70"/>
                </a:solidFill>
                <a:latin typeface="Open Sans"/>
              </a:rPr>
              <a:t>node k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5438" y="7442209"/>
            <a:ext cx="24563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57B70"/>
                </a:solidFill>
                <a:latin typeface="Open Sans"/>
              </a:rPr>
              <a:t>u[k] = 1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096" y="8538854"/>
            <a:ext cx="8234243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257B70"/>
                </a:solidFill>
                <a:latin typeface="Open Sans Light"/>
              </a:rPr>
              <a:t>If  there is some j </a:t>
            </a:r>
            <a:r>
              <a:rPr lang="en-US" sz="3799">
                <a:solidFill>
                  <a:srgbClr val="257B70"/>
                </a:solidFill>
                <a:latin typeface="Open Sans Light Bold"/>
              </a:rPr>
              <a:t>s.t ; f [ j ] &amp; ajk = 1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7787" y="338910"/>
            <a:ext cx="519541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node j is in current frontier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7626" y="7136594"/>
            <a:ext cx="23683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new frontier</a:t>
            </a:r>
          </a:p>
        </p:txBody>
      </p:sp>
      <p:sp>
        <p:nvSpPr>
          <p:cNvPr id="16" name="AutoShape 16"/>
          <p:cNvSpPr/>
          <p:nvPr/>
        </p:nvSpPr>
        <p:spPr>
          <a:xfrm rot="-66300">
            <a:off x="5897331" y="5062785"/>
            <a:ext cx="5901262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rot="-1046832">
            <a:off x="4095507" y="7672941"/>
            <a:ext cx="157842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5117299" y="2634386"/>
            <a:ext cx="2579710" cy="39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>
                <a:solidFill>
                  <a:srgbClr val="257B70"/>
                </a:solidFill>
                <a:latin typeface="Open Sans"/>
              </a:rPr>
              <a:t>new node is visited</a:t>
            </a:r>
          </a:p>
        </p:txBody>
      </p:sp>
      <p:sp>
        <p:nvSpPr>
          <p:cNvPr id="19" name="TextBox 19"/>
          <p:cNvSpPr txBox="1"/>
          <p:nvPr/>
        </p:nvSpPr>
        <p:spPr>
          <a:xfrm rot="808255">
            <a:off x="3781388" y="3620106"/>
            <a:ext cx="695147" cy="40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257B70"/>
                </a:solidFill>
                <a:latin typeface="Open Sans"/>
              </a:rPr>
              <a:t>Edge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43470" y="-60272"/>
            <a:ext cx="6164988" cy="217794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51818" y="2511307"/>
            <a:ext cx="248622" cy="20295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3943470" y="2511307"/>
            <a:ext cx="248622" cy="20295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5647" y="4764369"/>
            <a:ext cx="369709" cy="6538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58992" y="2511307"/>
            <a:ext cx="248622" cy="20295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6647833" y="2511307"/>
            <a:ext cx="248622" cy="20295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297640" y="4764369"/>
            <a:ext cx="339989" cy="6538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411055" y="3526091"/>
            <a:ext cx="695464" cy="4268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00906" y="2511307"/>
            <a:ext cx="248622" cy="20295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3863978" y="2511307"/>
            <a:ext cx="248622" cy="20295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921003" y="3216364"/>
            <a:ext cx="496907" cy="6538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360251" y="3181993"/>
            <a:ext cx="814365" cy="6881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239355" y="3202648"/>
            <a:ext cx="668449" cy="646886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 rot="5399999">
            <a:off x="2101136" y="3526091"/>
            <a:ext cx="1841397" cy="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99999">
            <a:off x="2518469" y="3526091"/>
            <a:ext cx="1841397" cy="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35719" y="3392256"/>
            <a:ext cx="668449" cy="64688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823318" y="1833846"/>
            <a:ext cx="814365" cy="68819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415355" y="5799195"/>
            <a:ext cx="10348759" cy="63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2">
                <a:solidFill>
                  <a:srgbClr val="257B70"/>
                </a:solidFill>
                <a:latin typeface="Open Sans"/>
              </a:rPr>
              <a:t>The above is not the true form of multiplication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21834" y="9210675"/>
            <a:ext cx="9855976" cy="49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3"/>
              </a:lnSpc>
            </a:pPr>
            <a:r>
              <a:rPr lang="en-US" sz="2917">
                <a:solidFill>
                  <a:srgbClr val="257B70"/>
                </a:solidFill>
                <a:latin typeface="Open Sans"/>
              </a:rPr>
              <a:t>we do dot product =&gt; matrix-vector product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68549" y="6951522"/>
            <a:ext cx="191486" cy="156314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5625476" y="6951522"/>
            <a:ext cx="191486" cy="156314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83303" y="7001250"/>
            <a:ext cx="175513" cy="14327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6598991" y="7001250"/>
            <a:ext cx="175513" cy="143275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351775" y="8591781"/>
            <a:ext cx="240013" cy="46156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809072" y="7729152"/>
            <a:ext cx="490957" cy="30132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49139" y="7012773"/>
            <a:ext cx="175513" cy="143275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1952577" y="7012773"/>
            <a:ext cx="175513" cy="143275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329452" y="7496373"/>
            <a:ext cx="350788" cy="46156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302916" y="7486239"/>
            <a:ext cx="574895" cy="48582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016571" y="7489297"/>
            <a:ext cx="471886" cy="456664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>
            <a:off x="4302997" y="7822623"/>
            <a:ext cx="1418221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4302997" y="7643570"/>
            <a:ext cx="1418221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462980" y="7630018"/>
            <a:ext cx="514831" cy="49822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762749" y="6429750"/>
            <a:ext cx="627214" cy="530040"/>
          </a:xfrm>
          <a:prstGeom prst="rect">
            <a:avLst/>
          </a:prstGeom>
        </p:spPr>
      </p:pic>
      <p:sp>
        <p:nvSpPr>
          <p:cNvPr id="36" name="AutoShape 36"/>
          <p:cNvSpPr/>
          <p:nvPr/>
        </p:nvSpPr>
        <p:spPr>
          <a:xfrm>
            <a:off x="9758788" y="1028700"/>
            <a:ext cx="134447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TextBox 37"/>
          <p:cNvSpPr txBox="1"/>
          <p:nvPr/>
        </p:nvSpPr>
        <p:spPr>
          <a:xfrm>
            <a:off x="11222564" y="349767"/>
            <a:ext cx="482965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u is set to 1 if for some j 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57B70"/>
                </a:solidFill>
                <a:latin typeface="Open Sans Light"/>
              </a:rPr>
              <a:t>both are 1 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4822552" y="8574857"/>
            <a:ext cx="507608" cy="646689"/>
            <a:chOff x="0" y="0"/>
            <a:chExt cx="676810" cy="862252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90828"/>
              <a:ext cx="379660" cy="671424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404113" y="-47625"/>
              <a:ext cx="272697" cy="607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3"/>
                </a:lnSpc>
              </a:pPr>
              <a:r>
                <a:rPr lang="en-US" sz="2781">
                  <a:solidFill>
                    <a:srgbClr val="257B70"/>
                  </a:solidFill>
                  <a:latin typeface="Open Sans Light Bold"/>
                </a:rPr>
                <a:t>T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 rot="5400000">
            <a:off x="5605885" y="3526091"/>
            <a:ext cx="1723499" cy="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 rot="5306530">
            <a:off x="5913410" y="7703341"/>
            <a:ext cx="1116743" cy="0"/>
          </a:xfrm>
          <a:prstGeom prst="line">
            <a:avLst/>
          </a:prstGeom>
          <a:ln w="476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3489"/>
            <a:ext cx="11076291" cy="5483245"/>
            <a:chOff x="0" y="0"/>
            <a:chExt cx="14768388" cy="73109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160505" y="2736785"/>
              <a:ext cx="372074" cy="32742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29825" y="2827381"/>
              <a:ext cx="545003" cy="236829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-66675"/>
              <a:ext cx="14768388" cy="737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while (f=0)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{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u = A^T * f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f'  = u &amp; (d         )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update d with all elements where f' =1 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set d[.] = level + 1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level  = level + 1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f = f'</a:t>
              </a:r>
            </a:p>
            <a:p>
              <a:pPr>
                <a:lnSpc>
                  <a:spcPts val="4919"/>
                </a:lnSpc>
              </a:pPr>
              <a:r>
                <a:rPr lang="en-US" sz="3514">
                  <a:solidFill>
                    <a:srgbClr val="257B70"/>
                  </a:solidFill>
                  <a:latin typeface="Open Sans Extra Bold"/>
                </a:rPr>
                <a:t>}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42399" y="3266400"/>
            <a:ext cx="7629138" cy="2507045"/>
            <a:chOff x="0" y="0"/>
            <a:chExt cx="10172184" cy="3342726"/>
          </a:xfrm>
        </p:grpSpPr>
        <p:sp>
          <p:nvSpPr>
            <p:cNvPr id="7" name="TextBox 7"/>
            <p:cNvSpPr txBox="1"/>
            <p:nvPr/>
          </p:nvSpPr>
          <p:spPr>
            <a:xfrm>
              <a:off x="0" y="1716585"/>
              <a:ext cx="10172184" cy="665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7"/>
                </a:lnSpc>
              </a:pPr>
              <a:r>
                <a:rPr lang="en-US" sz="3040">
                  <a:solidFill>
                    <a:srgbClr val="257B70"/>
                  </a:solidFill>
                  <a:latin typeface="Open Sans"/>
                </a:rPr>
                <a:t>d = [ 0                               ]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086092" y="1971396"/>
              <a:ext cx="511051" cy="2220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358223" y="1971396"/>
              <a:ext cx="511051" cy="22207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646653" y="1971396"/>
              <a:ext cx="511051" cy="22207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933701" y="1971396"/>
              <a:ext cx="511051" cy="22207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85949" y="1971396"/>
              <a:ext cx="511051" cy="22207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15100" y="1971396"/>
              <a:ext cx="511051" cy="22207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-38100"/>
              <a:ext cx="1615100" cy="516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5"/>
                </a:lnSpc>
              </a:pPr>
              <a:r>
                <a:rPr lang="en-US" sz="2354">
                  <a:solidFill>
                    <a:srgbClr val="257B70"/>
                  </a:solidFill>
                  <a:latin typeface="Open Sans"/>
                </a:rPr>
                <a:t>level = 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7239" y="1184955"/>
              <a:ext cx="4998830" cy="455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5"/>
                </a:lnSpc>
              </a:pPr>
              <a:r>
                <a:rPr lang="en-US" sz="2053">
                  <a:solidFill>
                    <a:srgbClr val="257B70"/>
                  </a:solidFill>
                  <a:latin typeface="Open Sans"/>
                </a:rPr>
                <a:t> 1     2     3     4     5      6     7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128109" y="2045714"/>
              <a:ext cx="7427" cy="1164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68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668179"/>
              <a:ext cx="6549935" cy="674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7"/>
                </a:lnSpc>
              </a:pPr>
              <a:r>
                <a:rPr lang="en-US" sz="3040">
                  <a:solidFill>
                    <a:srgbClr val="257B70"/>
                  </a:solidFill>
                  <a:latin typeface="Open Sans"/>
                </a:rPr>
                <a:t>f  = [ 1  0  0   0   0   0    0]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1222" y="3899061"/>
            <a:ext cx="2709769" cy="620861"/>
            <a:chOff x="0" y="0"/>
            <a:chExt cx="713684" cy="1635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3684" cy="163519"/>
            </a:xfrm>
            <a:custGeom>
              <a:avLst/>
              <a:gdLst/>
              <a:ahLst/>
              <a:cxnLst/>
              <a:rect l="l" t="t" r="r" b="b"/>
              <a:pathLst>
                <a:path w="713684" h="163519">
                  <a:moveTo>
                    <a:pt x="0" y="0"/>
                  </a:moveTo>
                  <a:lnTo>
                    <a:pt x="713684" y="0"/>
                  </a:lnTo>
                  <a:lnTo>
                    <a:pt x="713684" y="163519"/>
                  </a:lnTo>
                  <a:lnTo>
                    <a:pt x="0" y="16351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527594" y="644603"/>
            <a:ext cx="9232813" cy="139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PSEUDO CODE: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5078" y="8677910"/>
            <a:ext cx="132178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Time Complexity is n^2 - matrix vector  multiplicsstion takes the max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954" y="4076475"/>
            <a:ext cx="16309919" cy="401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A DIVIDE-AND-CONQUER ALGORITHM</a:t>
            </a:r>
          </a:p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 FOR Identifying </a:t>
            </a:r>
          </a:p>
          <a:p>
            <a:pPr algn="ctr">
              <a:lnSpc>
                <a:spcPts val="10250"/>
              </a:lnSpc>
            </a:pPr>
            <a:r>
              <a:rPr lang="en-US" sz="10250">
                <a:solidFill>
                  <a:srgbClr val="257B70"/>
                </a:solidFill>
                <a:latin typeface="Bebas Neue Bold"/>
              </a:rPr>
              <a:t>Strongly Connected Components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26909">
            <a:off x="-2504456" y="-176014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893002" y="9239250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492931" y="9012555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Custom</PresentationFormat>
  <Paragraphs>185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60" baseType="lpstr">
      <vt:lpstr>Open Sans Light Bold</vt:lpstr>
      <vt:lpstr>Bebas Neue</vt:lpstr>
      <vt:lpstr>Open Sauce SemiBold Bold</vt:lpstr>
      <vt:lpstr>Open Sauce</vt:lpstr>
      <vt:lpstr>Bebas Neue Bold</vt:lpstr>
      <vt:lpstr>Bukhari Script Bold</vt:lpstr>
      <vt:lpstr>Calibri</vt:lpstr>
      <vt:lpstr>Bungee Bold Italics</vt:lpstr>
      <vt:lpstr>HK Modular</vt:lpstr>
      <vt:lpstr>Arial</vt:lpstr>
      <vt:lpstr>Neue Einstellung Bold</vt:lpstr>
      <vt:lpstr>ABeeZee Bold</vt:lpstr>
      <vt:lpstr>Open Sans Light</vt:lpstr>
      <vt:lpstr>Bungee</vt:lpstr>
      <vt:lpstr>Open Sans Extra Bold</vt:lpstr>
      <vt:lpstr>Open Sans</vt:lpstr>
      <vt:lpstr>Open Sans Bold</vt:lpstr>
      <vt:lpstr>Lovelace</vt:lpstr>
      <vt:lpstr>ABeeZee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</dc:title>
  <cp:lastModifiedBy>Karnati Sai Prashanth - [CB.EN.U4AIE20027]</cp:lastModifiedBy>
  <cp:revision>2</cp:revision>
  <dcterms:created xsi:type="dcterms:W3CDTF">2006-08-16T00:00:00Z</dcterms:created>
  <dcterms:modified xsi:type="dcterms:W3CDTF">2022-08-01T10:06:09Z</dcterms:modified>
  <dc:identifier>DAFHBL18aN8</dc:identifier>
</cp:coreProperties>
</file>